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624F4E-38BA-4149-A897-777196C85CA3}" type="datetimeFigureOut">
              <a:rPr lang="ar-IQ" smtClean="0"/>
              <a:t>09/04/1440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BD6A46D-6957-45F6-A86B-8B5D26F55399}" type="slidenum">
              <a:rPr lang="ar-IQ" smtClean="0"/>
              <a:t>‹#›</a:t>
            </a:fld>
            <a:endParaRPr lang="ar-IQ"/>
          </a:p>
        </p:txBody>
      </p:sp>
    </p:spTree>
    <p:extLst>
      <p:ext uri="{BB962C8B-B14F-4D97-AF65-F5344CB8AC3E}">
        <p14:creationId xmlns:p14="http://schemas.microsoft.com/office/powerpoint/2010/main" val="68022932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1</a:t>
            </a:fld>
            <a:endParaRPr lang="ar-IQ">
              <a:solidFill>
                <a:prstClr val="black"/>
              </a:solidFill>
            </a:endParaRPr>
          </a:p>
        </p:txBody>
      </p:sp>
    </p:spTree>
    <p:extLst>
      <p:ext uri="{BB962C8B-B14F-4D97-AF65-F5344CB8AC3E}">
        <p14:creationId xmlns:p14="http://schemas.microsoft.com/office/powerpoint/2010/main" val="1380865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2</a:t>
            </a:fld>
            <a:endParaRPr lang="ar-IQ">
              <a:solidFill>
                <a:prstClr val="black"/>
              </a:solidFill>
            </a:endParaRPr>
          </a:p>
        </p:txBody>
      </p:sp>
    </p:spTree>
    <p:extLst>
      <p:ext uri="{BB962C8B-B14F-4D97-AF65-F5344CB8AC3E}">
        <p14:creationId xmlns:p14="http://schemas.microsoft.com/office/powerpoint/2010/main" val="3619903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3</a:t>
            </a:fld>
            <a:endParaRPr lang="ar-IQ">
              <a:solidFill>
                <a:prstClr val="black"/>
              </a:solidFill>
            </a:endParaRPr>
          </a:p>
        </p:txBody>
      </p:sp>
    </p:spTree>
    <p:extLst>
      <p:ext uri="{BB962C8B-B14F-4D97-AF65-F5344CB8AC3E}">
        <p14:creationId xmlns:p14="http://schemas.microsoft.com/office/powerpoint/2010/main" val="1278613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4</a:t>
            </a:fld>
            <a:endParaRPr lang="ar-IQ">
              <a:solidFill>
                <a:prstClr val="black"/>
              </a:solidFill>
            </a:endParaRPr>
          </a:p>
        </p:txBody>
      </p:sp>
    </p:spTree>
    <p:extLst>
      <p:ext uri="{BB962C8B-B14F-4D97-AF65-F5344CB8AC3E}">
        <p14:creationId xmlns:p14="http://schemas.microsoft.com/office/powerpoint/2010/main" val="4192949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5</a:t>
            </a:fld>
            <a:endParaRPr lang="ar-IQ">
              <a:solidFill>
                <a:prstClr val="black"/>
              </a:solidFill>
            </a:endParaRPr>
          </a:p>
        </p:txBody>
      </p:sp>
    </p:spTree>
    <p:extLst>
      <p:ext uri="{BB962C8B-B14F-4D97-AF65-F5344CB8AC3E}">
        <p14:creationId xmlns:p14="http://schemas.microsoft.com/office/powerpoint/2010/main" val="952327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a:p>
        </p:txBody>
      </p:sp>
      <p:sp>
        <p:nvSpPr>
          <p:cNvPr id="4" name="عنصر نائب لرقم الشريحة 3"/>
          <p:cNvSpPr>
            <a:spLocks noGrp="1"/>
          </p:cNvSpPr>
          <p:nvPr>
            <p:ph type="sldNum" sz="quarter" idx="10"/>
          </p:nvPr>
        </p:nvSpPr>
        <p:spPr/>
        <p:txBody>
          <a:bodyPr/>
          <a:lstStyle/>
          <a:p>
            <a:fld id="{AAF66B36-3D52-4AB7-9514-7E74A3657076}" type="slidenum">
              <a:rPr lang="ar-IQ" smtClean="0">
                <a:solidFill>
                  <a:prstClr val="black"/>
                </a:solidFill>
              </a:rPr>
              <a:pPr/>
              <a:t>6</a:t>
            </a:fld>
            <a:endParaRPr lang="ar-IQ">
              <a:solidFill>
                <a:prstClr val="black"/>
              </a:solidFill>
            </a:endParaRPr>
          </a:p>
        </p:txBody>
      </p:sp>
    </p:spTree>
    <p:extLst>
      <p:ext uri="{BB962C8B-B14F-4D97-AF65-F5344CB8AC3E}">
        <p14:creationId xmlns:p14="http://schemas.microsoft.com/office/powerpoint/2010/main" val="4009416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B8ABB09-4A1D-463E-8065-109CC2B7EFAA}" type="datetimeFigureOut">
              <a:rPr lang="ar-SA" smtClean="0"/>
              <a:pPr/>
              <a:t>09/04/1440</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B34F065-1154-456A-91E3-76DE8E75E17B}" type="slidenum">
              <a:rPr lang="ar-SA" smtClean="0">
                <a:solidFill>
                  <a:srgbClr val="94C600"/>
                </a:solidFill>
              </a:rPr>
              <a:pPr/>
              <a:t>‹#›</a:t>
            </a:fld>
            <a:endParaRPr lang="ar-SA">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092064369"/>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22331413"/>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9586783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87715931"/>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Footer Placeholder 4"/>
          <p:cNvSpPr>
            <a:spLocks noGrp="1"/>
          </p:cNvSpPr>
          <p:nvPr>
            <p:ph type="ftr" sz="quarter" idx="11"/>
          </p:nvPr>
        </p:nvSpPr>
        <p:spPr/>
        <p:txBody>
          <a:bodyPr/>
          <a:lstStyle/>
          <a:p>
            <a:endParaRPr lang="ar-SA">
              <a:solidFill>
                <a:srgbClr val="94C600"/>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5689653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p:txBody>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extLst>
      <p:ext uri="{BB962C8B-B14F-4D97-AF65-F5344CB8AC3E}">
        <p14:creationId xmlns:p14="http://schemas.microsoft.com/office/powerpoint/2010/main" val="242878416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8" name="Footer Placeholder 7"/>
          <p:cNvSpPr>
            <a:spLocks noGrp="1"/>
          </p:cNvSpPr>
          <p:nvPr>
            <p:ph type="ftr" sz="quarter" idx="11"/>
          </p:nvPr>
        </p:nvSpPr>
        <p:spPr/>
        <p:txBody>
          <a:bodyPr/>
          <a:lstStyle/>
          <a:p>
            <a:endParaRPr lang="ar-SA">
              <a:solidFill>
                <a:srgbClr val="94C600"/>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80728497"/>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4" name="Footer Placeholder 3"/>
          <p:cNvSpPr>
            <a:spLocks noGrp="1"/>
          </p:cNvSpPr>
          <p:nvPr>
            <p:ph type="ftr" sz="quarter" idx="11"/>
          </p:nvPr>
        </p:nvSpPr>
        <p:spPr/>
        <p:txBody>
          <a:bodyPr/>
          <a:lstStyle/>
          <a:p>
            <a:endParaRPr lang="ar-SA">
              <a:solidFill>
                <a:srgbClr val="94C600"/>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27377612"/>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3" name="Footer Placeholder 2"/>
          <p:cNvSpPr>
            <a:spLocks noGrp="1"/>
          </p:cNvSpPr>
          <p:nvPr>
            <p:ph type="ftr" sz="quarter" idx="11"/>
          </p:nvPr>
        </p:nvSpPr>
        <p:spPr/>
        <p:txBody>
          <a:bodyPr/>
          <a:lstStyle/>
          <a:p>
            <a:endParaRPr lang="ar-SA">
              <a:solidFill>
                <a:srgbClr val="94C600"/>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18564726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extLst>
      <p:ext uri="{BB962C8B-B14F-4D97-AF65-F5344CB8AC3E}">
        <p14:creationId xmlns:p14="http://schemas.microsoft.com/office/powerpoint/2010/main" val="309723276"/>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solidFill>
                <a:srgbClr val="94C600"/>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81693428"/>
      </p:ext>
    </p:extLst>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B8ABB09-4A1D-463E-8065-109CC2B7EFAA}" type="datetimeFigureOut">
              <a:rPr lang="ar-SA" smtClean="0"/>
              <a:pPr/>
              <a:t>09/04/1440</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5590344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3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3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3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ndex.php?title=%D9%82%D9%88%D8%A7%D9%86%D9%8A%D9%86_%D9%84%D8%B9%D8%A8%D8%A9_%D9%83%D8%B1%D8%A9_%D8%A7%D9%84%D9%82%D8%AF%D9%85&amp;action=edit&amp;section=3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eziwezi.com/%D9%82%D8%A7%D9%86%D9%88%D9%86-%D9%83%D8%B1%D8%A9-%D8%A7%D9%84%D9%82%D8%AF%D9%85-%D8%A7%D9%84%D8%AE%D9%85%D8%A7%D8%B3%D9%8A%D8%A9/#i-6" TargetMode="External"/><Relationship Id="rId3" Type="http://schemas.openxmlformats.org/officeDocument/2006/relationships/hyperlink" Target="https://weziwezi.com/%D9%82%D8%A7%D9%86%D9%88%D9%86-%D9%83%D8%B1%D8%A9-%D8%A7%D9%84%D9%82%D8%AF%D9%85-%D8%A7%D9%84%D8%AE%D9%85%D8%A7%D8%B3%D9%8A%D8%A9/#i" TargetMode="External"/><Relationship Id="rId7" Type="http://schemas.openxmlformats.org/officeDocument/2006/relationships/hyperlink" Target="https://weziwezi.com/%D9%82%D8%A7%D9%86%D9%88%D9%86-%D9%83%D8%B1%D8%A9-%D8%A7%D9%84%D9%82%D8%AF%D9%85-%D8%A7%D9%84%D8%AE%D9%85%D8%A7%D8%B3%D9%8A%D8%A9/#i-5"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eziwezi.com/%D9%82%D8%A7%D9%86%D9%88%D9%86-%D9%83%D8%B1%D8%A9-%D8%A7%D9%84%D9%82%D8%AF%D9%85-%D8%A7%D9%84%D8%AE%D9%85%D8%A7%D8%B3%D9%8A%D8%A9/#i-4" TargetMode="External"/><Relationship Id="rId5" Type="http://schemas.openxmlformats.org/officeDocument/2006/relationships/hyperlink" Target="https://weziwezi.com/%D9%82%D8%A7%D9%86%D9%88%D9%86-%D9%83%D8%B1%D8%A9-%D8%A7%D9%84%D9%82%D8%AF%D9%85-%D8%A7%D9%84%D8%AE%D9%85%D8%A7%D8%B3%D9%8A%D8%A9/#i-3" TargetMode="External"/><Relationship Id="rId4" Type="http://schemas.openxmlformats.org/officeDocument/2006/relationships/hyperlink" Target="https://weziwezi.com/%D9%82%D8%A7%D9%86%D9%88%D9%86-%D9%83%D8%B1%D8%A9-%D8%A7%D9%84%D9%82%D8%AF%D9%85-%D8%A7%D9%84%D8%AE%D9%85%D8%A7%D8%B3%D9%8A%D8%A9/#i-2" TargetMode="External"/><Relationship Id="rId9" Type="http://schemas.openxmlformats.org/officeDocument/2006/relationships/hyperlink" Target="https://weziwezi.com/%D9%82%D8%A7%D9%86%D9%88%D9%86-%D9%83%D8%B1%D8%A9-%D8%A7%D9%84%D9%82%D8%AF%D9%85-%D8%A7%D9%84%D8%AE%D9%85%D8%A7%D8%B3%D9%8A%D8%A9/#i-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92696"/>
            <a:ext cx="6777317" cy="5139933"/>
          </a:xfrm>
        </p:spPr>
        <p:txBody>
          <a:bodyPr>
            <a:normAutofit fontScale="62500" lnSpcReduction="20000"/>
          </a:bodyPr>
          <a:lstStyle/>
          <a:p>
            <a:r>
              <a:rPr lang="ar-SA" b="1" dirty="0"/>
              <a:t>اسئلة تحكيميه </a:t>
            </a:r>
            <a:r>
              <a:rPr lang="ar-SA" b="1" dirty="0" err="1"/>
              <a:t>مختلفه</a:t>
            </a:r>
            <a:r>
              <a:rPr lang="en-US" dirty="0"/>
              <a:t>[</a:t>
            </a:r>
            <a:r>
              <a:rPr lang="ar-SA" u="sng" dirty="0">
                <a:hlinkClick r:id="rId3" tooltip="عدل القسم: اسئلة تحكيميه مختلفه"/>
              </a:rPr>
              <a:t>عدل</a:t>
            </a:r>
            <a:r>
              <a:rPr lang="en-US" dirty="0"/>
              <a:t>]</a:t>
            </a:r>
          </a:p>
          <a:p>
            <a:pPr lvl="0"/>
            <a:r>
              <a:rPr lang="ar-SA" dirty="0"/>
              <a:t>حالة كسر العارضة ولم ينفع إصلاحها هل تنتهي المباراة؟</a:t>
            </a:r>
            <a:endParaRPr lang="en-US" dirty="0"/>
          </a:p>
          <a:p>
            <a:r>
              <a:rPr lang="ar-SA" dirty="0"/>
              <a:t>نعم تنتهي</a:t>
            </a:r>
            <a:r>
              <a:rPr lang="en-US" dirty="0"/>
              <a:t>.</a:t>
            </a:r>
          </a:p>
          <a:p>
            <a:pPr lvl="0"/>
            <a:r>
              <a:rPr lang="ar-SA" dirty="0"/>
              <a:t>هل من الضروري وضع رايات في منتصف الملعب؟</a:t>
            </a:r>
            <a:endParaRPr lang="en-US" dirty="0"/>
          </a:p>
          <a:p>
            <a:r>
              <a:rPr lang="ar-SA" dirty="0"/>
              <a:t>لا هذا الوضع اختياري</a:t>
            </a:r>
            <a:endParaRPr lang="en-US" dirty="0"/>
          </a:p>
          <a:p>
            <a:pPr lvl="0"/>
            <a:r>
              <a:rPr lang="ar-SA" dirty="0"/>
              <a:t>هل يجوز تخطيط الملعب بخطوط مقطعة ؟</a:t>
            </a:r>
            <a:endParaRPr lang="en-US" dirty="0"/>
          </a:p>
          <a:p>
            <a:r>
              <a:rPr lang="ar-SA" dirty="0" err="1"/>
              <a:t>لايجوز</a:t>
            </a:r>
            <a:r>
              <a:rPr lang="ar-SA" dirty="0"/>
              <a:t> ذلك</a:t>
            </a:r>
            <a:endParaRPr lang="en-US" dirty="0"/>
          </a:p>
          <a:p>
            <a:pPr lvl="0"/>
            <a:r>
              <a:rPr lang="ar-SA" dirty="0"/>
              <a:t>هل تعتبر المساحة الموجودة بين خط المرمى والشباك جزءاً من الملعب؟</a:t>
            </a:r>
            <a:endParaRPr lang="en-US" dirty="0"/>
          </a:p>
          <a:p>
            <a:r>
              <a:rPr lang="ar-SA" dirty="0"/>
              <a:t>لا </a:t>
            </a:r>
            <a:r>
              <a:rPr lang="ar-SA" dirty="0" err="1"/>
              <a:t>لاتعتبر</a:t>
            </a:r>
            <a:r>
              <a:rPr lang="ar-SA" dirty="0"/>
              <a:t> كذلك</a:t>
            </a:r>
            <a:endParaRPr lang="en-US" dirty="0"/>
          </a:p>
          <a:p>
            <a:pPr lvl="0"/>
            <a:r>
              <a:rPr lang="ar-SA" dirty="0"/>
              <a:t>إذا خرج لاعب إلى خارج الملعب لظروف طارئة أو بدون قصد هل يعني ذلك انه خروج بدون اذن الحكم؟</a:t>
            </a:r>
            <a:endParaRPr lang="en-US" dirty="0"/>
          </a:p>
          <a:p>
            <a:r>
              <a:rPr lang="ar-SA" dirty="0"/>
              <a:t>لا</a:t>
            </a:r>
            <a:r>
              <a:rPr lang="en-US" dirty="0"/>
              <a:t>.</a:t>
            </a:r>
          </a:p>
          <a:p>
            <a:pPr lvl="0"/>
            <a:r>
              <a:rPr lang="ar-SA" dirty="0"/>
              <a:t>اذا كانت الكرة بمتناول أحد اللاعبين ورغبة منه في المراوغة خرج إلى خارج الملعب ثم عاد اليه هل يعتبر ذلك مخالف للقوانين؟</a:t>
            </a:r>
            <a:endParaRPr lang="en-US" dirty="0"/>
          </a:p>
          <a:p>
            <a:r>
              <a:rPr lang="ar-SA" dirty="0"/>
              <a:t>لا ولكن يستحسن ان يبقى اللاعبون داخل نطاق الملعب</a:t>
            </a:r>
            <a:r>
              <a:rPr lang="en-US" dirty="0"/>
              <a:t>.</a:t>
            </a:r>
          </a:p>
          <a:p>
            <a:pPr lvl="0"/>
            <a:r>
              <a:rPr lang="ar-SA" dirty="0"/>
              <a:t>هل يسمح للاعب المطرود الجلوس على مقاعد البدلاء؟</a:t>
            </a:r>
            <a:endParaRPr lang="en-US" dirty="0"/>
          </a:p>
          <a:p>
            <a:r>
              <a:rPr lang="ar-SA" dirty="0"/>
              <a:t>لا بل يجب عليه الذهاب إلى غرفة تبديل الملابس ثم الجلوس مع الجمهور</a:t>
            </a:r>
            <a:r>
              <a:rPr lang="en-US" dirty="0"/>
              <a:t>.</a:t>
            </a:r>
          </a:p>
          <a:p>
            <a:pPr lvl="0"/>
            <a:r>
              <a:rPr lang="ar-SA" dirty="0"/>
              <a:t>هل يسمح لحارس المرمى ان يرمي رمية التماس؟</a:t>
            </a:r>
            <a:endParaRPr lang="en-US" dirty="0"/>
          </a:p>
          <a:p>
            <a:r>
              <a:rPr lang="ar-SA" dirty="0"/>
              <a:t>نعم يجوز ذلك</a:t>
            </a:r>
            <a:r>
              <a:rPr lang="en-US" dirty="0"/>
              <a:t>.</a:t>
            </a:r>
          </a:p>
          <a:p>
            <a:pPr lvl="0"/>
            <a:r>
              <a:rPr lang="ar-SA" dirty="0"/>
              <a:t>في حالة طرد</a:t>
            </a:r>
            <a:r>
              <a:rPr lang="en-US" dirty="0"/>
              <a:t> </a:t>
            </a:r>
            <a:r>
              <a:rPr lang="en-US" b="1" dirty="0"/>
              <a:t>5</a:t>
            </a:r>
            <a:r>
              <a:rPr lang="en-US" dirty="0"/>
              <a:t> </a:t>
            </a:r>
            <a:r>
              <a:rPr lang="ar-SA" dirty="0"/>
              <a:t>لاعبين من المباراة ماذا يحدث؟</a:t>
            </a:r>
            <a:endParaRPr lang="en-US" dirty="0"/>
          </a:p>
          <a:p>
            <a:r>
              <a:rPr lang="ar-SA" dirty="0"/>
              <a:t>يتم ايقاف المباراة واعتبار الفريق المطرود منه خاسراً بنتيجة 3-0</a:t>
            </a:r>
            <a:endParaRPr lang="en-US" dirty="0"/>
          </a:p>
          <a:p>
            <a:endParaRPr lang="ar-IQ" dirty="0"/>
          </a:p>
        </p:txBody>
      </p:sp>
    </p:spTree>
    <p:extLst>
      <p:ext uri="{BB962C8B-B14F-4D97-AF65-F5344CB8AC3E}">
        <p14:creationId xmlns:p14="http://schemas.microsoft.com/office/powerpoint/2010/main" val="314481328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92696"/>
            <a:ext cx="6777317" cy="5139933"/>
          </a:xfrm>
        </p:spPr>
        <p:txBody>
          <a:bodyPr>
            <a:normAutofit fontScale="70000" lnSpcReduction="20000"/>
          </a:bodyPr>
          <a:lstStyle/>
          <a:p>
            <a:pPr lvl="0" rtl="0"/>
            <a:r>
              <a:rPr lang="ar-SA" dirty="0"/>
              <a:t>ماذا يفعل الحكم إذا دخل بديل إلى أرضية الملعب وضرب</a:t>
            </a:r>
            <a:endParaRPr lang="en-US" dirty="0"/>
          </a:p>
          <a:p>
            <a:r>
              <a:rPr lang="ar-SA" dirty="0"/>
              <a:t>أحد اللاعبين من الفريق المنافس أثناء اللعب؟ يقول الحكم </a:t>
            </a:r>
            <a:r>
              <a:rPr lang="ar-SA" dirty="0" err="1"/>
              <a:t>بايقاف</a:t>
            </a:r>
            <a:r>
              <a:rPr lang="ar-SA" dirty="0"/>
              <a:t> اللعب وطرد اللاعب وإسقاط الكرة من حيث حدوث الاصابة ,وبعد المبراة يجب عليه رفع تقرير إلى اللجنة المختصة</a:t>
            </a:r>
            <a:r>
              <a:rPr lang="en-US" dirty="0"/>
              <a:t>.</a:t>
            </a:r>
          </a:p>
          <a:p>
            <a:pPr lvl="0"/>
            <a:r>
              <a:rPr lang="ar-SA" dirty="0"/>
              <a:t>اذا رفض البديل من الخروج من الملعب ماذا يفعل الحكم؟</a:t>
            </a:r>
            <a:endParaRPr lang="en-US" dirty="0"/>
          </a:p>
          <a:p>
            <a:r>
              <a:rPr lang="ar-SA" dirty="0" err="1"/>
              <a:t>لاشيء</a:t>
            </a:r>
            <a:r>
              <a:rPr lang="ar-SA" dirty="0"/>
              <a:t> لان ذلك من اختصاص إداري الفريق</a:t>
            </a:r>
            <a:r>
              <a:rPr lang="en-US" dirty="0"/>
              <a:t>.</a:t>
            </a:r>
          </a:p>
          <a:p>
            <a:pPr lvl="0"/>
            <a:r>
              <a:rPr lang="ar-SA" dirty="0"/>
              <a:t>قام لاعبين بخداع الحكم حيث لبس اللاعب لباس الحارس</a:t>
            </a:r>
            <a:endParaRPr lang="en-US" dirty="0"/>
          </a:p>
          <a:p>
            <a:r>
              <a:rPr lang="ar-SA" dirty="0"/>
              <a:t>والحارس لباس اللاعب وقاما باللعب ولمس اللاعب(الحارس) الكرة بيده ماذا يحصل؟ لا شيء ولكن ينذر اللاعبين بعد ايقاف اللعب</a:t>
            </a:r>
            <a:r>
              <a:rPr lang="en-US" dirty="0"/>
              <a:t>.</a:t>
            </a:r>
          </a:p>
          <a:p>
            <a:pPr lvl="0"/>
            <a:r>
              <a:rPr lang="ar-SA" dirty="0"/>
              <a:t>اصطدم لاعبان فخًلع حذاء أحد اللاعبين وفورا اكمل الكرة في</a:t>
            </a:r>
            <a:endParaRPr lang="en-US" dirty="0"/>
          </a:p>
          <a:p>
            <a:r>
              <a:rPr lang="ar-SA" dirty="0"/>
              <a:t>الهدف وهو حافياً هل يحتسب اي خطأ ضده؟ لا، لان سقوط الحذاء كان غير متعمد ولكنه فقد الحذاء </a:t>
            </a:r>
            <a:r>
              <a:rPr lang="ar-SA" dirty="0" err="1"/>
              <a:t>لامر</a:t>
            </a:r>
            <a:r>
              <a:rPr lang="ar-SA" dirty="0"/>
              <a:t> طارئ والهدف يحسب مائة بالمئة</a:t>
            </a:r>
            <a:r>
              <a:rPr lang="en-US" dirty="0"/>
              <a:t>.</a:t>
            </a:r>
          </a:p>
          <a:p>
            <a:pPr lvl="0"/>
            <a:r>
              <a:rPr lang="ar-SA" dirty="0" err="1"/>
              <a:t>اصدمت</a:t>
            </a:r>
            <a:r>
              <a:rPr lang="ar-SA" dirty="0"/>
              <a:t> الكرة بالحكم أثناء تسديد أحد اللاعبين للكرة ودخولها المرمى هل يحسب؟</a:t>
            </a:r>
            <a:endParaRPr lang="en-US" dirty="0"/>
          </a:p>
          <a:p>
            <a:r>
              <a:rPr lang="ar-SA" dirty="0"/>
              <a:t>نعم يحسب بقرار من الحكم المساعد إذا كان صحيحاً ام لا</a:t>
            </a:r>
            <a:r>
              <a:rPr lang="en-US" dirty="0"/>
              <a:t>.</a:t>
            </a:r>
          </a:p>
          <a:p>
            <a:pPr lvl="0"/>
            <a:r>
              <a:rPr lang="ar-SA" dirty="0"/>
              <a:t>خرجت الكرة خارج الملعب وعرقل المدافع المهاجم في المنطقة ماذا يحتسب على ذلك؟</a:t>
            </a:r>
            <a:endParaRPr lang="en-US" dirty="0"/>
          </a:p>
          <a:p>
            <a:r>
              <a:rPr lang="ar-SA" dirty="0"/>
              <a:t>ضربة مرمى أو ركنية </a:t>
            </a:r>
            <a:r>
              <a:rPr lang="ar-SA" dirty="0" err="1"/>
              <a:t>ولاتحسب</a:t>
            </a:r>
            <a:r>
              <a:rPr lang="ar-SA" dirty="0"/>
              <a:t> ضربة جزاء لان الكرة خارج الملعب</a:t>
            </a:r>
            <a:r>
              <a:rPr lang="en-US" dirty="0"/>
              <a:t>.</a:t>
            </a:r>
          </a:p>
          <a:p>
            <a:pPr lvl="0"/>
            <a:r>
              <a:rPr lang="ar-SA" dirty="0"/>
              <a:t>اذا تعدت الكرة الملعب جزئيا (نصفها) هل يحتسب خروجها من الملعب؟</a:t>
            </a:r>
            <a:endParaRPr lang="en-US" dirty="0"/>
          </a:p>
          <a:p>
            <a:r>
              <a:rPr lang="ar-SA" dirty="0"/>
              <a:t>لا، بل يجب أن تتعدى الكرة الخط بكاملها</a:t>
            </a:r>
            <a:r>
              <a:rPr lang="en-US" dirty="0"/>
              <a:t>.</a:t>
            </a:r>
          </a:p>
          <a:p>
            <a:endParaRPr lang="ar-IQ" dirty="0"/>
          </a:p>
        </p:txBody>
      </p:sp>
    </p:spTree>
    <p:extLst>
      <p:ext uri="{BB962C8B-B14F-4D97-AF65-F5344CB8AC3E}">
        <p14:creationId xmlns:p14="http://schemas.microsoft.com/office/powerpoint/2010/main" val="381767318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908720"/>
            <a:ext cx="6777317" cy="4923909"/>
          </a:xfrm>
        </p:spPr>
        <p:txBody>
          <a:bodyPr>
            <a:normAutofit fontScale="62500" lnSpcReduction="20000"/>
          </a:bodyPr>
          <a:lstStyle/>
          <a:p>
            <a:r>
              <a:rPr lang="ar-SA" b="1" dirty="0"/>
              <a:t>حكم الساحة </a:t>
            </a:r>
            <a:r>
              <a:rPr lang="ar-SA" b="1" dirty="0" err="1"/>
              <a:t>وحكمى</a:t>
            </a:r>
            <a:r>
              <a:rPr lang="ar-SA" b="1" dirty="0"/>
              <a:t> </a:t>
            </a:r>
            <a:r>
              <a:rPr lang="ar-SA" b="1" dirty="0" err="1"/>
              <a:t>الرايه</a:t>
            </a:r>
            <a:r>
              <a:rPr lang="en-US" dirty="0"/>
              <a:t>[</a:t>
            </a:r>
            <a:r>
              <a:rPr lang="ar-SA" u="sng" dirty="0">
                <a:hlinkClick r:id="rId3" tooltip="عدل القسم: حكم الساحة وحكمى الرايه"/>
              </a:rPr>
              <a:t>عدل</a:t>
            </a:r>
            <a:r>
              <a:rPr lang="en-US" dirty="0"/>
              <a:t>]</a:t>
            </a:r>
          </a:p>
          <a:p>
            <a:r>
              <a:rPr lang="ar-SA" dirty="0" err="1"/>
              <a:t>يتسائل</a:t>
            </a:r>
            <a:r>
              <a:rPr lang="ar-SA" dirty="0"/>
              <a:t> الكثيرون عن الحوارات التي تدور بين حكم الساحة وحكام الخطوط(الراية) قبل وأثناء وبعد المباراة وهذه قائمة خاصة بذلك</a:t>
            </a:r>
            <a:r>
              <a:rPr lang="en-US" dirty="0"/>
              <a:t>:</a:t>
            </a:r>
          </a:p>
          <a:p>
            <a:pPr lvl="0"/>
            <a:r>
              <a:rPr lang="ar-SA" dirty="0"/>
              <a:t>التفتيش على بطاقات اللعب ومهمة كل مراقب نحو كل فريق</a:t>
            </a:r>
            <a:endParaRPr lang="en-US" dirty="0"/>
          </a:p>
          <a:p>
            <a:pPr lvl="0"/>
            <a:r>
              <a:rPr lang="ar-SA" dirty="0"/>
              <a:t>التفتيش على الملعب وتحديد اي من الجهتين لكل مراقب</a:t>
            </a:r>
            <a:endParaRPr lang="en-US" dirty="0"/>
          </a:p>
          <a:p>
            <a:pPr lvl="0"/>
            <a:r>
              <a:rPr lang="ar-SA" dirty="0"/>
              <a:t>رايات مراقبي الخطوط والكرة</a:t>
            </a:r>
            <a:endParaRPr lang="en-US" dirty="0"/>
          </a:p>
          <a:p>
            <a:pPr lvl="0"/>
            <a:r>
              <a:rPr lang="ar-SA" dirty="0"/>
              <a:t>رمية التماس ومكان الرمية والأخطاء الجانبية</a:t>
            </a:r>
            <a:endParaRPr lang="en-US" dirty="0"/>
          </a:p>
          <a:p>
            <a:pPr lvl="0"/>
            <a:r>
              <a:rPr lang="ar-SA" dirty="0"/>
              <a:t>التسلل ومكانه والإشراف على تنفيذه</a:t>
            </a:r>
            <a:endParaRPr lang="en-US" dirty="0"/>
          </a:p>
          <a:p>
            <a:pPr lvl="0"/>
            <a:r>
              <a:rPr lang="ar-SA" dirty="0"/>
              <a:t>الإشارة إلى اتجاه الرمية</a:t>
            </a:r>
            <a:endParaRPr lang="en-US" dirty="0"/>
          </a:p>
          <a:p>
            <a:pPr lvl="0"/>
            <a:r>
              <a:rPr lang="ar-SA" dirty="0"/>
              <a:t>الأخطاء وضربات الجزاء وصف الحائط البشري</a:t>
            </a:r>
            <a:endParaRPr lang="en-US" dirty="0"/>
          </a:p>
          <a:p>
            <a:pPr lvl="0"/>
            <a:r>
              <a:rPr lang="ar-SA" dirty="0"/>
              <a:t>الركلة الركنية</a:t>
            </a:r>
            <a:r>
              <a:rPr lang="en-US" dirty="0"/>
              <a:t>.</a:t>
            </a:r>
          </a:p>
          <a:p>
            <a:pPr lvl="0"/>
            <a:r>
              <a:rPr lang="ar-SA" dirty="0"/>
              <a:t>طريقة الإشارة إذا خرجت الكرة من على الخط (ركلة ركنية أو ضربة مرمى</a:t>
            </a:r>
            <a:r>
              <a:rPr lang="en-US" dirty="0"/>
              <a:t>)</a:t>
            </a:r>
          </a:p>
          <a:p>
            <a:pPr lvl="0"/>
            <a:r>
              <a:rPr lang="ar-SA" dirty="0"/>
              <a:t>مكان مراقب الخطوط في ركلة الجزاء</a:t>
            </a:r>
            <a:r>
              <a:rPr lang="en-US" dirty="0"/>
              <a:t>.</a:t>
            </a:r>
          </a:p>
          <a:p>
            <a:pPr lvl="0"/>
            <a:r>
              <a:rPr lang="ar-SA" dirty="0"/>
              <a:t>عند احراز هدف وتجاوز الكرة الخط يخبر الحكم بذلك</a:t>
            </a:r>
            <a:endParaRPr lang="en-US" dirty="0"/>
          </a:p>
          <a:p>
            <a:pPr lvl="0"/>
            <a:r>
              <a:rPr lang="ar-SA" dirty="0"/>
              <a:t>عن اجراء تبديل على حكم الراية الإشارة لحكم الساحة</a:t>
            </a:r>
            <a:endParaRPr lang="en-US" dirty="0"/>
          </a:p>
          <a:p>
            <a:pPr lvl="0"/>
            <a:r>
              <a:rPr lang="ar-SA" dirty="0"/>
              <a:t>اذا اشار الحكم إلى ضربة حرة يجب ايضاح نوعها مباشرة أو غير مباشرة</a:t>
            </a:r>
            <a:r>
              <a:rPr lang="en-US" dirty="0"/>
              <a:t>.</a:t>
            </a:r>
          </a:p>
          <a:p>
            <a:pPr lvl="0"/>
            <a:r>
              <a:rPr lang="ar-SA" dirty="0"/>
              <a:t>الإشارة إلى ضربة الجزاء في حالة وقوف حكم الساحة في مكان بعيد أو زاوية رؤية معدومة</a:t>
            </a:r>
            <a:r>
              <a:rPr lang="en-US" dirty="0"/>
              <a:t>.</a:t>
            </a:r>
          </a:p>
          <a:p>
            <a:pPr lvl="0"/>
            <a:r>
              <a:rPr lang="ar-SA" dirty="0"/>
              <a:t>خروج الحكام مع بعضهم عند انتهاء المباراة</a:t>
            </a:r>
            <a:r>
              <a:rPr lang="en-US" dirty="0"/>
              <a:t>..</a:t>
            </a:r>
          </a:p>
          <a:p>
            <a:endParaRPr lang="ar-IQ" dirty="0"/>
          </a:p>
        </p:txBody>
      </p:sp>
    </p:spTree>
    <p:extLst>
      <p:ext uri="{BB962C8B-B14F-4D97-AF65-F5344CB8AC3E}">
        <p14:creationId xmlns:p14="http://schemas.microsoft.com/office/powerpoint/2010/main" val="251377161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404664"/>
            <a:ext cx="6777317" cy="5427965"/>
          </a:xfrm>
        </p:spPr>
        <p:txBody>
          <a:bodyPr>
            <a:normAutofit fontScale="85000" lnSpcReduction="20000"/>
          </a:bodyPr>
          <a:lstStyle/>
          <a:p>
            <a:r>
              <a:rPr lang="ar-SA" b="1" dirty="0"/>
              <a:t>حالات توقف اللعب</a:t>
            </a:r>
            <a:r>
              <a:rPr lang="en-US" dirty="0"/>
              <a:t>[</a:t>
            </a:r>
            <a:r>
              <a:rPr lang="ar-SA" u="sng" dirty="0">
                <a:hlinkClick r:id="rId3" tooltip="عدل القسم: حالات توقف اللعب"/>
              </a:rPr>
              <a:t>عدل</a:t>
            </a:r>
            <a:r>
              <a:rPr lang="en-US" dirty="0"/>
              <a:t>]</a:t>
            </a:r>
          </a:p>
          <a:p>
            <a:r>
              <a:rPr lang="ar-SA" dirty="0"/>
              <a:t>اصابات الملاعب كثيرة ومتعددة وللحكم الحق في ايقاف اللعب </a:t>
            </a:r>
            <a:r>
              <a:rPr lang="ar-SA" dirty="0" err="1"/>
              <a:t>لمعلاجة</a:t>
            </a:r>
            <a:r>
              <a:rPr lang="ar-SA" dirty="0"/>
              <a:t> لاعب وكذلك له الحق في عدم ايقافه فماهي الحالات التي يحصل فيها كل من </a:t>
            </a:r>
            <a:r>
              <a:rPr lang="ar-SA" dirty="0" err="1"/>
              <a:t>الحالتيين</a:t>
            </a:r>
            <a:r>
              <a:rPr lang="ar-SA" dirty="0"/>
              <a:t> الماضيتين؟</a:t>
            </a:r>
            <a:endParaRPr lang="en-US" dirty="0"/>
          </a:p>
          <a:p>
            <a:pPr lvl="0"/>
            <a:r>
              <a:rPr lang="ar-SA" dirty="0"/>
              <a:t>لوقوع على الظهر أو الاصطدام من ناحية العمود الفقري</a:t>
            </a:r>
            <a:endParaRPr lang="en-US" dirty="0"/>
          </a:p>
          <a:p>
            <a:pPr lvl="0"/>
            <a:r>
              <a:rPr lang="ar-SA" dirty="0"/>
              <a:t>الكسور بأنواعها أو الكسر المصحوب بجرح(المضاعف</a:t>
            </a:r>
            <a:r>
              <a:rPr lang="en-US" dirty="0"/>
              <a:t>)</a:t>
            </a:r>
          </a:p>
          <a:p>
            <a:pPr lvl="0"/>
            <a:r>
              <a:rPr lang="ar-SA" dirty="0"/>
              <a:t>كسر الترقوة عند الوقوع على الأرض</a:t>
            </a:r>
            <a:r>
              <a:rPr lang="en-US" dirty="0"/>
              <a:t>.</a:t>
            </a:r>
          </a:p>
          <a:p>
            <a:pPr lvl="0"/>
            <a:r>
              <a:rPr lang="ar-SA" dirty="0"/>
              <a:t>ارتجاج المخ عند تصادم لاعبين في الهواء وتصادم رأسيهما ويمكن معرفة الحالة بتحريك اليد امام وجه اللاعب فلا يستجيب</a:t>
            </a:r>
            <a:r>
              <a:rPr lang="en-US" dirty="0"/>
              <a:t>.</a:t>
            </a:r>
          </a:p>
          <a:p>
            <a:pPr lvl="0"/>
            <a:r>
              <a:rPr lang="ar-SA" dirty="0"/>
              <a:t>كسر الأسنان أو الانف</a:t>
            </a:r>
            <a:r>
              <a:rPr lang="en-US" dirty="0"/>
              <a:t>.</a:t>
            </a:r>
          </a:p>
          <a:p>
            <a:pPr lvl="0"/>
            <a:r>
              <a:rPr lang="ar-SA" dirty="0"/>
              <a:t>النزيف الداخلي ويصحبه لون ازرق مكان النزيف</a:t>
            </a:r>
            <a:endParaRPr lang="en-US" dirty="0"/>
          </a:p>
          <a:p>
            <a:pPr lvl="0"/>
            <a:r>
              <a:rPr lang="ar-SA" dirty="0"/>
              <a:t>الاصابة في العين</a:t>
            </a:r>
            <a:endParaRPr lang="en-US" dirty="0"/>
          </a:p>
          <a:p>
            <a:pPr lvl="0"/>
            <a:r>
              <a:rPr lang="ar-SA" dirty="0"/>
              <a:t>ورم شديد بالجسم نتيجة خلع بالمفاصل</a:t>
            </a:r>
            <a:r>
              <a:rPr lang="en-US" dirty="0"/>
              <a:t>.</a:t>
            </a:r>
          </a:p>
          <a:p>
            <a:pPr lvl="0"/>
            <a:r>
              <a:rPr lang="ar-SA" dirty="0"/>
              <a:t>عدم القدرة على التنفس وغياب الوعي لمدة تزيد عن 25 ثانية</a:t>
            </a:r>
            <a:r>
              <a:rPr lang="en-US" dirty="0"/>
              <a:t>.</a:t>
            </a:r>
          </a:p>
          <a:p>
            <a:pPr lvl="0"/>
            <a:r>
              <a:rPr lang="ar-SA" dirty="0"/>
              <a:t>الإرهاق الشديد للاعب لدرجة انه لا يستطيع النهوض</a:t>
            </a:r>
            <a:endParaRPr lang="en-US" dirty="0"/>
          </a:p>
          <a:p>
            <a:pPr lvl="0"/>
            <a:r>
              <a:rPr lang="ar-SA" dirty="0"/>
              <a:t>حالات موت اللاعبين</a:t>
            </a:r>
            <a:r>
              <a:rPr lang="en-US" dirty="0"/>
              <a:t>.</a:t>
            </a:r>
          </a:p>
          <a:p>
            <a:endParaRPr lang="ar-IQ" dirty="0"/>
          </a:p>
        </p:txBody>
      </p:sp>
    </p:spTree>
    <p:extLst>
      <p:ext uri="{BB962C8B-B14F-4D97-AF65-F5344CB8AC3E}">
        <p14:creationId xmlns:p14="http://schemas.microsoft.com/office/powerpoint/2010/main" val="178417594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20688"/>
            <a:ext cx="6777317" cy="5211941"/>
          </a:xfrm>
        </p:spPr>
        <p:txBody>
          <a:bodyPr>
            <a:normAutofit fontScale="70000" lnSpcReduction="20000"/>
          </a:bodyPr>
          <a:lstStyle/>
          <a:p>
            <a:r>
              <a:rPr lang="ar-SA" b="1" i="1" dirty="0"/>
              <a:t>السبب </a:t>
            </a:r>
            <a:r>
              <a:rPr lang="ar-SA" b="1" i="1" dirty="0" err="1"/>
              <a:t>الرئيسى</a:t>
            </a:r>
            <a:r>
              <a:rPr lang="ar-SA" b="1" i="1" dirty="0"/>
              <a:t> وراء</a:t>
            </a:r>
            <a:r>
              <a:rPr lang="en-US" b="1" dirty="0"/>
              <a:t> </a:t>
            </a:r>
            <a:r>
              <a:rPr lang="ar-SA" b="1" dirty="0"/>
              <a:t>استخدام الكروت الصفراء والحمراء</a:t>
            </a:r>
            <a:r>
              <a:rPr lang="en-US" dirty="0"/>
              <a:t>[</a:t>
            </a:r>
            <a:r>
              <a:rPr lang="ar-SA" u="sng" dirty="0">
                <a:hlinkClick r:id="rId3" tooltip="عدل القسم: السبب الرئيسى وراء استخدام الكروت الصفراء والحمراء"/>
              </a:rPr>
              <a:t>عدل</a:t>
            </a:r>
            <a:r>
              <a:rPr lang="en-US" dirty="0"/>
              <a:t>]</a:t>
            </a:r>
          </a:p>
          <a:p>
            <a:r>
              <a:rPr lang="ar-SA" dirty="0"/>
              <a:t>في احدى المباريات الدولية اعطى الحكم لاحد اللاعبين </a:t>
            </a:r>
            <a:r>
              <a:rPr lang="ar-SA" dirty="0" err="1"/>
              <a:t>الأسبان</a:t>
            </a:r>
            <a:r>
              <a:rPr lang="ar-SA" dirty="0"/>
              <a:t> إنذارا وقد كان سابقا يعطى بالكلام وكان الحكم يجيد الإنجليزية فقال للاعب الإنذار باللغة ذاتها ولم يفهم اللاعب, فجاءت لعبة كان يستحق عليها الطرد فقال له الطرد وأمره بالخروج إلى خارج الملعب بيده ولكن جميع </a:t>
            </a:r>
            <a:r>
              <a:rPr lang="ar-SA" dirty="0" err="1"/>
              <a:t>الأسبان</a:t>
            </a:r>
            <a:r>
              <a:rPr lang="ar-SA" dirty="0"/>
              <a:t> احتجوا على أساس ان اللاعب </a:t>
            </a:r>
            <a:r>
              <a:rPr lang="ar-SA" dirty="0" err="1"/>
              <a:t>لايعرف</a:t>
            </a:r>
            <a:r>
              <a:rPr lang="ar-SA" dirty="0"/>
              <a:t> الإنجليزية وبالفعل اجتمع الاتحاد الدولي بعد هذه الحادثة وأقر خطا حكم المباراة. فاضطر الاتحاد للتفكير وكان الحل على يد السيد ستانلي رئيس الاتحاد الدولي لكرة القدم السابق فقرر استخدام البطاقات الأحمر للطرد والأصفر للإنذار. البداية: جاءت بداية وتطبيق هذه التجربة في عام1968 وبالتحديد في دورة الألعاب الأولمبية في المكسيك وحققت نجاحا كبيرا جدا خصوصا ان العملية لم تستغرق سوى وقتا قليلاً وعلى ذلك اجتمع الاتحاد الدولي بتاريخ 20 سبتمبر من عام 1969 وقرر استخدام البطاقات في جميع المسابقات العالمية. حالة </a:t>
            </a:r>
            <a:r>
              <a:rPr lang="ar-SA" dirty="0" err="1"/>
              <a:t>اسثنائية</a:t>
            </a:r>
            <a:r>
              <a:rPr lang="ar-SA" dirty="0"/>
              <a:t>: بالرغم من أن العالم كله بدأ بتطبيق هذا النظام إلا أن الاتحاد الدولي الإنجليزي له وجهة نظره الخاصة ولكن وبعد محاولات تم استخدام النظام عام 1976 ولكن عاد الاتحاد ولغى أمر البطاقات بسبب كثرتها حيث بلغ عددها عام 1980 3520 إنذارا و 114 حالة طرد </a:t>
            </a:r>
            <a:r>
              <a:rPr lang="ar-SA" dirty="0" err="1"/>
              <a:t>وياتي</a:t>
            </a:r>
            <a:r>
              <a:rPr lang="ar-SA" dirty="0"/>
              <a:t> ذلك لاستخدام الحكام للبطاقات بطريقة استفزازية</a:t>
            </a:r>
            <a:r>
              <a:rPr lang="en-US" dirty="0"/>
              <a:t>! </a:t>
            </a:r>
            <a:r>
              <a:rPr lang="ar-SA" b="1" dirty="0"/>
              <a:t>ولكن وفي النهاية وفي عام 1988 عاد الاتحاد الإنجليزي إلى استخدام البطاقات بعد الحاح من الاتحاد الدولي نظرا لاشتهار الدوري ومتابعته من جميع أنحاء العالم</a:t>
            </a:r>
            <a:r>
              <a:rPr lang="en-US" b="1"/>
              <a:t>.</a:t>
            </a:r>
            <a:endParaRPr lang="en-US"/>
          </a:p>
          <a:p>
            <a:endParaRPr lang="ar-IQ" dirty="0"/>
          </a:p>
        </p:txBody>
      </p:sp>
    </p:spTree>
    <p:extLst>
      <p:ext uri="{BB962C8B-B14F-4D97-AF65-F5344CB8AC3E}">
        <p14:creationId xmlns:p14="http://schemas.microsoft.com/office/powerpoint/2010/main" val="56979537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492" y="620688"/>
            <a:ext cx="6777317" cy="5211941"/>
          </a:xfrm>
        </p:spPr>
        <p:txBody>
          <a:bodyPr/>
          <a:lstStyle/>
          <a:p>
            <a:r>
              <a:rPr lang="ar-SA" b="1" dirty="0"/>
              <a:t>محتويات</a:t>
            </a:r>
            <a:endParaRPr lang="en-US" sz="1400" dirty="0"/>
          </a:p>
          <a:p>
            <a:pPr lvl="0"/>
            <a:r>
              <a:rPr lang="ar-SA" b="1" dirty="0">
                <a:hlinkClick r:id="rId3"/>
              </a:rPr>
              <a:t>1</a:t>
            </a:r>
            <a:r>
              <a:rPr lang="ar-SA" b="1" u="sng" dirty="0">
                <a:hlinkClick r:id="rId3"/>
              </a:rPr>
              <a:t> قوانين كرة القدم الخماسية </a:t>
            </a:r>
            <a:endParaRPr lang="en-US" sz="1600" dirty="0"/>
          </a:p>
          <a:p>
            <a:pPr lvl="1"/>
            <a:r>
              <a:rPr lang="ar-SA" sz="2400" b="1" dirty="0">
                <a:hlinkClick r:id="rId4"/>
              </a:rPr>
              <a:t>1.1</a:t>
            </a:r>
            <a:r>
              <a:rPr lang="ar-SA" sz="2400" b="1" u="sng" dirty="0">
                <a:hlinkClick r:id="rId4"/>
              </a:rPr>
              <a:t> ميدان الملعب</a:t>
            </a:r>
            <a:endParaRPr lang="en-US" sz="1600" dirty="0"/>
          </a:p>
          <a:p>
            <a:pPr lvl="1"/>
            <a:r>
              <a:rPr lang="ar-SA" sz="2400" b="1" dirty="0">
                <a:hlinkClick r:id="rId5"/>
              </a:rPr>
              <a:t>1.2</a:t>
            </a:r>
            <a:r>
              <a:rPr lang="ar-SA" sz="2400" b="1" u="sng" dirty="0">
                <a:hlinkClick r:id="rId5"/>
              </a:rPr>
              <a:t> ميدان الملعب</a:t>
            </a:r>
            <a:endParaRPr lang="en-US" sz="1600" dirty="0"/>
          </a:p>
          <a:p>
            <a:pPr lvl="1"/>
            <a:r>
              <a:rPr lang="ar-SA" sz="2400" b="1" dirty="0">
                <a:hlinkClick r:id="rId6"/>
              </a:rPr>
              <a:t>1.3</a:t>
            </a:r>
            <a:r>
              <a:rPr lang="ar-SA" sz="2400" b="1" u="sng" dirty="0">
                <a:hlinkClick r:id="rId6"/>
              </a:rPr>
              <a:t> الكرة</a:t>
            </a:r>
            <a:endParaRPr lang="en-US" sz="1600" dirty="0"/>
          </a:p>
          <a:p>
            <a:pPr lvl="1"/>
            <a:r>
              <a:rPr lang="ar-SA" sz="2400" b="1" dirty="0">
                <a:hlinkClick r:id="rId7"/>
              </a:rPr>
              <a:t>1.4</a:t>
            </a:r>
            <a:r>
              <a:rPr lang="ar-SA" sz="2400" b="1" u="sng" dirty="0">
                <a:hlinkClick r:id="rId7"/>
              </a:rPr>
              <a:t>  اللاعبون</a:t>
            </a:r>
            <a:endParaRPr lang="en-US" sz="1600" dirty="0"/>
          </a:p>
          <a:p>
            <a:pPr lvl="1"/>
            <a:r>
              <a:rPr lang="ar-SA" sz="2400" b="1" dirty="0">
                <a:hlinkClick r:id="rId8"/>
              </a:rPr>
              <a:t>1.5</a:t>
            </a:r>
            <a:r>
              <a:rPr lang="ar-SA" sz="2400" b="1" u="sng" dirty="0">
                <a:hlinkClick r:id="rId8"/>
              </a:rPr>
              <a:t> المعدات الأساسية للاعب</a:t>
            </a:r>
            <a:endParaRPr lang="en-US" sz="1600" dirty="0"/>
          </a:p>
          <a:p>
            <a:pPr lvl="0"/>
            <a:r>
              <a:rPr lang="ar-SA" b="1" dirty="0">
                <a:hlinkClick r:id="rId9"/>
              </a:rPr>
              <a:t>2</a:t>
            </a:r>
            <a:r>
              <a:rPr lang="ar-SA" b="1" u="sng" dirty="0">
                <a:hlinkClick r:id="rId9"/>
              </a:rPr>
              <a:t> أشواط كرة القدم الخماسية</a:t>
            </a:r>
            <a:endParaRPr lang="en-US" sz="1600" dirty="0"/>
          </a:p>
          <a:p>
            <a:endParaRPr lang="ar-IQ" dirty="0"/>
          </a:p>
        </p:txBody>
      </p:sp>
    </p:spTree>
    <p:extLst>
      <p:ext uri="{BB962C8B-B14F-4D97-AF65-F5344CB8AC3E}">
        <p14:creationId xmlns:p14="http://schemas.microsoft.com/office/powerpoint/2010/main" val="4178419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640</Words>
  <Application>Microsoft Office PowerPoint</Application>
  <PresentationFormat>عرض على الشاشة (3:4)‏</PresentationFormat>
  <Paragraphs>79</Paragraphs>
  <Slides>6</Slides>
  <Notes>6</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أوستن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2o1O</cp:lastModifiedBy>
  <cp:revision>1</cp:revision>
  <dcterms:created xsi:type="dcterms:W3CDTF">2018-12-17T17:44:01Z</dcterms:created>
  <dcterms:modified xsi:type="dcterms:W3CDTF">2018-12-17T18:18:21Z</dcterms:modified>
</cp:coreProperties>
</file>